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76" r:id="rId4"/>
    <p:sldId id="278" r:id="rId5"/>
    <p:sldId id="279" r:id="rId6"/>
    <p:sldId id="280" r:id="rId7"/>
    <p:sldId id="281" r:id="rId8"/>
    <p:sldId id="266" r:id="rId9"/>
    <p:sldId id="269" r:id="rId10"/>
    <p:sldId id="283" r:id="rId11"/>
    <p:sldId id="284" r:id="rId12"/>
    <p:sldId id="28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6/25/2018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6/25/2018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 lnSpcReduction="10000"/>
          </a:bodyPr>
          <a:lstStyle/>
          <a:p>
            <a:r>
              <a:rPr lang="bs-Latn-BA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UNIVERZITET U PRIŠTINI </a:t>
            </a:r>
          </a:p>
          <a:p>
            <a:r>
              <a:rPr lang="bs-Latn-BA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KOSOVSKA MITROVICA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Dr Jelena 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Đokić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en-US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Fa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kultet tehničkih nauka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Field Monitoring 26.06.2018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Logo of your organization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Impact </a:t>
            </a:r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Masters </a:t>
            </a:r>
            <a:r>
              <a:rPr lang="en-GB" dirty="0" smtClean="0"/>
              <a:t>in the field of Natural Disaster Risk </a:t>
            </a:r>
            <a:r>
              <a:rPr lang="en-GB" dirty="0" smtClean="0"/>
              <a:t>Management- </a:t>
            </a:r>
            <a:r>
              <a:rPr lang="en-GB" dirty="0" smtClean="0"/>
              <a:t>in line with basic needs of the society</a:t>
            </a:r>
            <a:r>
              <a:rPr lang="en-GB" dirty="0" smtClean="0"/>
              <a:t>.</a:t>
            </a:r>
          </a:p>
          <a:p>
            <a:r>
              <a:rPr lang="en-GB" dirty="0" smtClean="0"/>
              <a:t>C</a:t>
            </a:r>
            <a:r>
              <a:rPr lang="en-GB" dirty="0" smtClean="0"/>
              <a:t>ompetencies </a:t>
            </a:r>
            <a:r>
              <a:rPr lang="en-GB" dirty="0" smtClean="0"/>
              <a:t>and </a:t>
            </a:r>
            <a:r>
              <a:rPr lang="en-GB" dirty="0" smtClean="0"/>
              <a:t>qualifications </a:t>
            </a:r>
            <a:r>
              <a:rPr lang="en-GB" dirty="0" smtClean="0"/>
              <a:t>which are socially justified and </a:t>
            </a:r>
            <a:r>
              <a:rPr lang="en-GB" dirty="0" smtClean="0"/>
              <a:t>useful;</a:t>
            </a:r>
          </a:p>
          <a:p>
            <a:r>
              <a:rPr lang="en-GB" dirty="0" smtClean="0"/>
              <a:t>E</a:t>
            </a:r>
            <a:r>
              <a:rPr lang="en-GB" dirty="0" smtClean="0"/>
              <a:t>xperts </a:t>
            </a:r>
            <a:r>
              <a:rPr lang="en-GB" dirty="0" smtClean="0"/>
              <a:t>in the managing natural disasters, by interdisciplinary and multi disciplinary approach to the problem of natural disasters, technical solutions and social responses to the disaster </a:t>
            </a:r>
            <a:r>
              <a:rPr lang="en-GB" dirty="0" smtClean="0"/>
              <a:t>situations.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Complex interconnections between nature, technology and society will be part of the planning process in prevention, managing and mitigation of the natural disasters.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pSp>
        <p:nvGrpSpPr>
          <p:cNvPr id="13" name="Gruppieren 15"/>
          <p:cNvGrpSpPr>
            <a:grpSpLocks noGrp="1"/>
          </p:cNvGrpSpPr>
          <p:nvPr>
            <p:ph sz="half" idx="2"/>
          </p:nvPr>
        </p:nvGrpSpPr>
        <p:grpSpPr>
          <a:xfrm>
            <a:off x="4267200" y="1600200"/>
            <a:ext cx="4419600" cy="4525963"/>
            <a:chOff x="1219199" y="1447800"/>
            <a:chExt cx="4800601" cy="4800600"/>
          </a:xfrm>
        </p:grpSpPr>
        <p:sp>
          <p:nvSpPr>
            <p:cNvPr id="14" name="Ellipse 13"/>
            <p:cNvSpPr/>
            <p:nvPr/>
          </p:nvSpPr>
          <p:spPr>
            <a:xfrm>
              <a:off x="1295400" y="1545336"/>
              <a:ext cx="4626864" cy="4626864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“Lawyer”</a:t>
              </a:r>
              <a:endParaRPr lang="en-GB" dirty="0"/>
            </a:p>
          </p:txBody>
        </p:sp>
        <p:sp>
          <p:nvSpPr>
            <p:cNvPr id="16" name="Ellipse 12"/>
            <p:cNvSpPr/>
            <p:nvPr/>
          </p:nvSpPr>
          <p:spPr>
            <a:xfrm>
              <a:off x="2606040" y="3657600"/>
              <a:ext cx="2103120" cy="210312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“Lawyer”</a:t>
              </a:r>
              <a:endParaRPr lang="en-GB" dirty="0"/>
            </a:p>
          </p:txBody>
        </p:sp>
        <p:sp>
          <p:nvSpPr>
            <p:cNvPr id="17" name="Ellipse 2"/>
            <p:cNvSpPr/>
            <p:nvPr/>
          </p:nvSpPr>
          <p:spPr>
            <a:xfrm>
              <a:off x="1600200" y="2286000"/>
              <a:ext cx="2103120" cy="210312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“Manager“</a:t>
              </a:r>
              <a:endParaRPr lang="en-GB" dirty="0"/>
            </a:p>
          </p:txBody>
        </p:sp>
        <p:sp>
          <p:nvSpPr>
            <p:cNvPr id="18" name="Ellipse 10"/>
            <p:cNvSpPr/>
            <p:nvPr/>
          </p:nvSpPr>
          <p:spPr>
            <a:xfrm>
              <a:off x="3520440" y="2286000"/>
              <a:ext cx="2103120" cy="21031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“Technician”</a:t>
              </a:r>
              <a:endParaRPr lang="en-GB" dirty="0"/>
            </a:p>
          </p:txBody>
        </p:sp>
        <p:sp>
          <p:nvSpPr>
            <p:cNvPr id="19" name="Rechteck 14"/>
            <p:cNvSpPr/>
            <p:nvPr/>
          </p:nvSpPr>
          <p:spPr>
            <a:xfrm>
              <a:off x="1219199" y="1447800"/>
              <a:ext cx="4800601" cy="480060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5461546"/>
                </a:avLst>
              </a:prstTxWarp>
              <a:spAutoFit/>
            </a:bodyPr>
            <a:lstStyle/>
            <a:p>
              <a:pPr algn="ctr"/>
              <a:r>
                <a:rPr lang="en-GB" sz="1400" cap="none" spc="0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Soft skills                                                 Soft skills                                                  Soft skills                               </a:t>
              </a:r>
              <a:r>
                <a:rPr lang="en-GB" sz="1400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Soft </a:t>
              </a:r>
              <a:r>
                <a:rPr lang="en-GB" sz="1400" dirty="0">
                  <a:ln w="12700">
                    <a:noFill/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skills               </a:t>
              </a:r>
              <a:r>
                <a:rPr lang="en-GB" sz="1400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                              </a:t>
              </a:r>
              <a:r>
                <a:rPr lang="en-GB" sz="1400" dirty="0">
                  <a:ln w="12700">
                    <a:noFill/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Soft skills                                                     Soft </a:t>
              </a:r>
              <a:r>
                <a:rPr lang="en-GB" sz="1400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skills</a:t>
              </a:r>
              <a:endParaRPr lang="en-GB" sz="1400" dirty="0">
                <a:ln w="12700">
                  <a:noFill/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Relevance of the activities to the project objectives</a:t>
            </a:r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i="1" dirty="0" smtClean="0"/>
              <a:t>WP1 - Analysis of natural disasters needed to be managed in Western Balkan region</a:t>
            </a:r>
            <a:endParaRPr lang="en-US" dirty="0" smtClean="0"/>
          </a:p>
          <a:p>
            <a:r>
              <a:rPr lang="en-US" b="1" i="1" dirty="0" smtClean="0"/>
              <a:t>WP2 - Development of master curricula</a:t>
            </a:r>
            <a:endParaRPr lang="en-US" dirty="0" smtClean="0"/>
          </a:p>
          <a:p>
            <a:r>
              <a:rPr lang="en-US" b="1" i="1" dirty="0" smtClean="0"/>
              <a:t>WP3 - Development of trainings for citizens and public sector</a:t>
            </a:r>
            <a:endParaRPr lang="en-US" dirty="0" smtClean="0"/>
          </a:p>
          <a:p>
            <a:r>
              <a:rPr lang="en-US" b="1" i="1" dirty="0" smtClean="0"/>
              <a:t>WP4 - Implementation of developed master curricula and </a:t>
            </a:r>
            <a:r>
              <a:rPr lang="en-US" b="1" i="1" dirty="0" smtClean="0"/>
              <a:t>trainings</a:t>
            </a:r>
          </a:p>
          <a:p>
            <a:r>
              <a:rPr lang="en-US" b="1" i="1" dirty="0" smtClean="0"/>
              <a:t>WP5 - Quality assurance and </a:t>
            </a:r>
            <a:r>
              <a:rPr lang="en-US" b="1" i="1" dirty="0" smtClean="0"/>
              <a:t>monitoring</a:t>
            </a:r>
          </a:p>
          <a:p>
            <a:r>
              <a:rPr lang="en-US" b="1" i="1" dirty="0" smtClean="0"/>
              <a:t>WP6 - Dissemination </a:t>
            </a:r>
            <a:endParaRPr lang="en-US" dirty="0" smtClean="0"/>
          </a:p>
          <a:p>
            <a:r>
              <a:rPr lang="en-US" b="1" i="1" dirty="0" smtClean="0"/>
              <a:t>WP7- Exploitation</a:t>
            </a:r>
            <a:endParaRPr lang="en-US" dirty="0" smtClean="0"/>
          </a:p>
          <a:p>
            <a:r>
              <a:rPr lang="en-US" b="1" i="1" smtClean="0"/>
              <a:t>WP8 - Project management</a:t>
            </a:r>
            <a:endParaRPr lang="en-US" smtClean="0"/>
          </a:p>
          <a:p>
            <a:endParaRPr lang="en-US" smtClean="0"/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2. Curriculum Development</a:t>
            </a:r>
            <a:endParaRPr lang="en-US" sz="28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Development</a:t>
            </a:r>
            <a:r>
              <a:rPr lang="fr-FR" dirty="0" smtClean="0"/>
              <a:t> of </a:t>
            </a:r>
            <a:r>
              <a:rPr lang="fr-FR" dirty="0" err="1" smtClean="0"/>
              <a:t>aims</a:t>
            </a:r>
            <a:r>
              <a:rPr lang="fr-FR" dirty="0" smtClean="0"/>
              <a:t>, </a:t>
            </a:r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competencies</a:t>
            </a:r>
            <a:r>
              <a:rPr lang="fr-FR" dirty="0" smtClean="0"/>
              <a:t> and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err="1" smtClean="0"/>
              <a:t>outcomes</a:t>
            </a:r>
            <a:r>
              <a:rPr lang="fr-FR" dirty="0" smtClean="0"/>
              <a:t> of master curricula in WB </a:t>
            </a:r>
            <a:r>
              <a:rPr lang="fr-FR" dirty="0" err="1" smtClean="0"/>
              <a:t>HEIs</a:t>
            </a:r>
            <a:r>
              <a:rPr lang="fr-FR" dirty="0" smtClean="0"/>
              <a:t>;</a:t>
            </a:r>
          </a:p>
          <a:p>
            <a:r>
              <a:rPr lang="fr-FR" dirty="0" err="1" smtClean="0"/>
              <a:t>Development</a:t>
            </a:r>
            <a:r>
              <a:rPr lang="fr-FR" dirty="0" smtClean="0"/>
              <a:t> of courses content and </a:t>
            </a:r>
            <a:r>
              <a:rPr lang="fr-FR" dirty="0" err="1" smtClean="0"/>
              <a:t>sylabi</a:t>
            </a:r>
            <a:r>
              <a:rPr lang="fr-FR" dirty="0" smtClean="0"/>
              <a:t>;</a:t>
            </a:r>
          </a:p>
          <a:p>
            <a:r>
              <a:rPr lang="fr-FR" dirty="0" smtClean="0"/>
              <a:t>Training of </a:t>
            </a:r>
            <a:r>
              <a:rPr lang="fr-FR" dirty="0" err="1" smtClean="0"/>
              <a:t>teaching</a:t>
            </a:r>
            <a:r>
              <a:rPr lang="fr-FR" dirty="0" smtClean="0"/>
              <a:t> staff for </a:t>
            </a:r>
            <a:r>
              <a:rPr lang="fr-FR" dirty="0" err="1" smtClean="0"/>
              <a:t>innovative</a:t>
            </a:r>
            <a:r>
              <a:rPr lang="fr-FR" dirty="0" smtClean="0"/>
              <a:t> </a:t>
            </a:r>
            <a:r>
              <a:rPr lang="fr-FR" dirty="0" err="1" smtClean="0"/>
              <a:t>teaching</a:t>
            </a:r>
            <a:r>
              <a:rPr lang="fr-FR" dirty="0" smtClean="0"/>
              <a:t> </a:t>
            </a:r>
            <a:r>
              <a:rPr lang="fr-FR" dirty="0" err="1" smtClean="0"/>
              <a:t>methods</a:t>
            </a:r>
            <a:r>
              <a:rPr lang="fr-FR" dirty="0" smtClean="0"/>
              <a:t>;</a:t>
            </a:r>
          </a:p>
          <a:p>
            <a:r>
              <a:rPr lang="fr-FR" dirty="0" err="1" smtClean="0"/>
              <a:t>Harmonization</a:t>
            </a:r>
            <a:r>
              <a:rPr lang="fr-FR" dirty="0" smtClean="0"/>
              <a:t> of </a:t>
            </a:r>
            <a:r>
              <a:rPr lang="fr-FR" dirty="0" err="1" smtClean="0"/>
              <a:t>teaching</a:t>
            </a:r>
            <a:r>
              <a:rPr lang="fr-FR" dirty="0" smtClean="0"/>
              <a:t> </a:t>
            </a:r>
            <a:r>
              <a:rPr lang="fr-FR" dirty="0" err="1" smtClean="0"/>
              <a:t>environment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EU best practices and </a:t>
            </a:r>
            <a:r>
              <a:rPr lang="fr-FR" dirty="0" err="1" smtClean="0"/>
              <a:t>purchasing</a:t>
            </a:r>
            <a:r>
              <a:rPr lang="fr-FR" dirty="0" smtClean="0"/>
              <a:t> of </a:t>
            </a:r>
            <a:r>
              <a:rPr lang="fr-FR" dirty="0" err="1" smtClean="0"/>
              <a:t>laboratory</a:t>
            </a:r>
            <a:r>
              <a:rPr lang="fr-FR" dirty="0" smtClean="0"/>
              <a:t> </a:t>
            </a:r>
            <a:r>
              <a:rPr lang="fr-FR" dirty="0" err="1" smtClean="0"/>
              <a:t>equipment</a:t>
            </a:r>
            <a:r>
              <a:rPr lang="fr-FR" dirty="0" smtClean="0"/>
              <a:t> and </a:t>
            </a:r>
            <a:r>
              <a:rPr lang="fr-FR" smtClean="0"/>
              <a:t>literature</a:t>
            </a:r>
          </a:p>
          <a:p>
            <a:endParaRPr lang="fr-F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Analysis of EU master curricula</a:t>
            </a:r>
            <a:endParaRPr lang="en-US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feld 21"/>
          <p:cNvSpPr txBox="1"/>
          <p:nvPr/>
        </p:nvSpPr>
        <p:spPr>
          <a:xfrm>
            <a:off x="590125" y="1447800"/>
            <a:ext cx="6513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Overview of master´s degree programmes related to NDRM</a:t>
            </a:r>
          </a:p>
        </p:txBody>
      </p:sp>
      <p:sp>
        <p:nvSpPr>
          <p:cNvPr id="4" name="Rechteck 3"/>
          <p:cNvSpPr/>
          <p:nvPr/>
        </p:nvSpPr>
        <p:spPr>
          <a:xfrm>
            <a:off x="7315200" y="2362200"/>
            <a:ext cx="701040" cy="92902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55090635"/>
              </p:ext>
            </p:extLst>
          </p:nvPr>
        </p:nvGraphicFramePr>
        <p:xfrm>
          <a:off x="590125" y="1847910"/>
          <a:ext cx="7868075" cy="4568931"/>
        </p:xfrm>
        <a:graphic>
          <a:graphicData uri="http://schemas.openxmlformats.org/drawingml/2006/table">
            <a:tbl>
              <a:tblPr firstRow="1" firstCol="1" bandRow="1"/>
              <a:tblGrid>
                <a:gridCol w="1771930"/>
                <a:gridCol w="1608705"/>
                <a:gridCol w="4487440"/>
              </a:tblGrid>
              <a:tr h="3017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Nation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Number of master´s degree programmes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Universities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Austria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4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Natural Resources and Life Sciences</a:t>
                      </a:r>
                      <a:r>
                        <a:rPr lang="en-GB" sz="900" baseline="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 Vienna, BOKU (2)</a:t>
                      </a:r>
                    </a:p>
                    <a:p>
                      <a:pPr marL="92075" indent="-92075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baseline="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Graz University of Technology, TU Graz</a:t>
                      </a:r>
                    </a:p>
                    <a:p>
                      <a:pPr marL="92075" indent="-92075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baseline="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Vienna University of Technology, TU Wien</a:t>
                      </a:r>
                      <a:endParaRPr lang="en-GB" sz="9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Greece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1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Technological Educational Institute of Eastern Macedonia and Thrace and Fire Brigade Academy </a:t>
                      </a: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Italy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4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School of Advanced Studies IUSS Pavia, University of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Patras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, University of Grenoble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Alpes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, Middle East Technical University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Cagliari, Interuniversity Consortium for Hydrology (CINID), Autonomous Region of Sardinia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Thessaly, Hellenic Open University,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Università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degli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Studi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 di Messina,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Universitat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 de Barcelona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Salemo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United Kingdom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15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Kings College London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College London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Northumbria University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Durham University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Portsmouth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Coventry University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Huddersfield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Manchester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Salford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South Wales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Lincoln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Leicester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Denmark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1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Copenhagen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Germany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2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Bonn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Bauhaus-University Weimar</a:t>
                      </a: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Sweden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1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Lund University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The Netherlands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1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Twente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Total:</a:t>
                      </a:r>
                      <a:endParaRPr lang="en-GB" sz="11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29</a:t>
                      </a:r>
                      <a:endParaRPr lang="en-GB" sz="11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-762000" y="2286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ANZAHL!!!</a:t>
            </a:r>
            <a:endParaRPr lang="de-AT" dirty="0"/>
          </a:p>
        </p:txBody>
      </p:sp>
      <p:pic>
        <p:nvPicPr>
          <p:cNvPr id="13" name="Picture 12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5950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Catalogue of competencies</a:t>
            </a:r>
            <a:endParaRPr lang="en-US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feld 21"/>
          <p:cNvSpPr txBox="1"/>
          <p:nvPr/>
        </p:nvSpPr>
        <p:spPr>
          <a:xfrm>
            <a:off x="590125" y="1657290"/>
            <a:ext cx="3293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Requirements on employees:</a:t>
            </a:r>
            <a:endParaRPr lang="en-GB" sz="2000" dirty="0" smtClean="0"/>
          </a:p>
        </p:txBody>
      </p:sp>
      <p:sp>
        <p:nvSpPr>
          <p:cNvPr id="11" name="Textfeld 10"/>
          <p:cNvSpPr txBox="1"/>
          <p:nvPr/>
        </p:nvSpPr>
        <p:spPr>
          <a:xfrm>
            <a:off x="590124" y="2388667"/>
            <a:ext cx="6054478" cy="51077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lphaLcParenR"/>
            </a:pPr>
            <a:r>
              <a:rPr lang="en-GB" sz="2000" dirty="0" smtClean="0"/>
              <a:t>Skills for an integral management of natural hazards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90124" y="3010114"/>
            <a:ext cx="6619761" cy="5107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dirty="0" smtClean="0"/>
              <a:t>b)    Technical know-how for necessary construction measures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90123" y="3599557"/>
            <a:ext cx="7130735" cy="5107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dirty="0" smtClean="0"/>
              <a:t>c)     Fundamental knowledge about valid natural hazard legislation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82505" y="4213622"/>
            <a:ext cx="7839518" cy="51077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dirty="0" smtClean="0"/>
              <a:t>d)    Soft skills like communication, presentation and project management</a:t>
            </a:r>
          </a:p>
        </p:txBody>
      </p:sp>
      <p:pic>
        <p:nvPicPr>
          <p:cNvPr id="16" name="Picture 15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773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Catalogue of competencies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feld 21"/>
          <p:cNvSpPr txBox="1"/>
          <p:nvPr/>
        </p:nvSpPr>
        <p:spPr>
          <a:xfrm>
            <a:off x="914400" y="1562368"/>
            <a:ext cx="7106075" cy="44097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a) Skills for an integral management of natural hazards</a:t>
            </a:r>
          </a:p>
          <a:p>
            <a:endParaRPr lang="en-GB" sz="2000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a.1) Capabilities for managing </a:t>
            </a:r>
            <a:br>
              <a:rPr lang="en-GB" sz="2000" dirty="0" smtClean="0"/>
            </a:br>
            <a:r>
              <a:rPr lang="en-GB" sz="2000" dirty="0" smtClean="0"/>
              <a:t>        </a:t>
            </a:r>
            <a:r>
              <a:rPr lang="en-GB" sz="2000" b="1" dirty="0" smtClean="0"/>
              <a:t>multidisciplinary holistic approaches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a.2) Competences for developing and executing </a:t>
            </a:r>
            <a:br>
              <a:rPr lang="en-GB" sz="2000" dirty="0" smtClean="0"/>
            </a:br>
            <a:r>
              <a:rPr lang="en-GB" sz="2000" dirty="0" smtClean="0"/>
              <a:t>        </a:t>
            </a:r>
            <a:r>
              <a:rPr lang="en-GB" sz="2000" b="1" dirty="0" smtClean="0"/>
              <a:t>strategic perspectives </a:t>
            </a:r>
            <a:r>
              <a:rPr lang="en-GB" sz="2000" dirty="0" smtClean="0"/>
              <a:t>within relevant policy and</a:t>
            </a:r>
            <a:br>
              <a:rPr lang="en-GB" sz="2000" dirty="0" smtClean="0"/>
            </a:br>
            <a:r>
              <a:rPr lang="en-GB" sz="2000" dirty="0" smtClean="0"/>
              <a:t>        operational frameworks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a.3) Skills for planning and managing </a:t>
            </a:r>
            <a:br>
              <a:rPr lang="en-GB" sz="2000" dirty="0" smtClean="0"/>
            </a:br>
            <a:r>
              <a:rPr lang="en-GB" sz="2000" dirty="0" smtClean="0"/>
              <a:t>        </a:t>
            </a:r>
            <a:r>
              <a:rPr lang="en-GB" sz="2000" b="1" dirty="0" smtClean="0"/>
              <a:t>emergency</a:t>
            </a:r>
            <a:r>
              <a:rPr lang="en-GB" sz="2000" dirty="0" smtClean="0"/>
              <a:t> and </a:t>
            </a:r>
            <a:r>
              <a:rPr lang="en-GB" sz="2000" b="1" dirty="0" smtClean="0"/>
              <a:t>crisis situations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a.4) Competences for developing and evaluating </a:t>
            </a:r>
            <a:br>
              <a:rPr lang="en-GB" sz="2000" dirty="0" smtClean="0"/>
            </a:br>
            <a:r>
              <a:rPr lang="en-GB" sz="2000" dirty="0" smtClean="0"/>
              <a:t>        </a:t>
            </a:r>
            <a:r>
              <a:rPr lang="en-GB" sz="2000" b="1" dirty="0" smtClean="0"/>
              <a:t>alternatives</a:t>
            </a:r>
            <a:r>
              <a:rPr lang="en-GB" sz="2000" dirty="0" smtClean="0"/>
              <a:t> for </a:t>
            </a:r>
            <a:r>
              <a:rPr lang="en-GB" sz="2000" b="1" dirty="0" smtClean="0"/>
              <a:t>decision-making</a:t>
            </a:r>
          </a:p>
        </p:txBody>
      </p:sp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4851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Catalogue of competencies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feld 21"/>
          <p:cNvSpPr txBox="1"/>
          <p:nvPr/>
        </p:nvSpPr>
        <p:spPr>
          <a:xfrm>
            <a:off x="590125" y="1562370"/>
            <a:ext cx="7563275" cy="405217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b) Technical </a:t>
            </a:r>
            <a:r>
              <a:rPr lang="en-GB" sz="2000" b="1" dirty="0"/>
              <a:t>know-how for necessary construction </a:t>
            </a:r>
            <a:r>
              <a:rPr lang="en-GB" sz="2000" b="1" dirty="0" smtClean="0"/>
              <a:t>measures</a:t>
            </a:r>
          </a:p>
          <a:p>
            <a:endParaRPr lang="en-GB" sz="2000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b.1) Holistic knowledge about typical </a:t>
            </a:r>
            <a:r>
              <a:rPr lang="en-GB" sz="2000" b="1" dirty="0" smtClean="0"/>
              <a:t>natural hazards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        (Types, development, recurrence intervals, causes, etc.) 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b.2) Technical understanding of </a:t>
            </a:r>
            <a:r>
              <a:rPr lang="en-GB" sz="2000" b="1" dirty="0" smtClean="0"/>
              <a:t>constructions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        (Planning, designing, construction, etc.)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b.3) Skills for consideration the </a:t>
            </a:r>
            <a:r>
              <a:rPr lang="en-GB" sz="2000" b="1" dirty="0" smtClean="0"/>
              <a:t>effects</a:t>
            </a:r>
            <a:r>
              <a:rPr lang="en-GB" sz="2000" dirty="0" smtClean="0"/>
              <a:t> of implemented measures</a:t>
            </a:r>
            <a:br>
              <a:rPr lang="en-GB" sz="2000" dirty="0" smtClean="0"/>
            </a:br>
            <a:r>
              <a:rPr lang="en-GB" sz="2000" dirty="0" smtClean="0"/>
              <a:t>        (short-term &amp; long-term, up- &amp; downstream)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b.4) Competences to find </a:t>
            </a:r>
            <a:r>
              <a:rPr lang="en-GB" sz="2000" b="1" dirty="0" smtClean="0"/>
              <a:t>sustainable and </a:t>
            </a:r>
            <a:br>
              <a:rPr lang="en-GB" sz="2000" b="1" dirty="0" smtClean="0"/>
            </a:br>
            <a:r>
              <a:rPr lang="en-GB" sz="2000" b="1" dirty="0" smtClean="0"/>
              <a:t>        environmental-friendly</a:t>
            </a:r>
            <a:r>
              <a:rPr lang="en-GB" sz="2000" dirty="0" smtClean="0"/>
              <a:t> solutions</a:t>
            </a:r>
          </a:p>
        </p:txBody>
      </p:sp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292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Catalogue of competencies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feld 21"/>
          <p:cNvSpPr txBox="1"/>
          <p:nvPr/>
        </p:nvSpPr>
        <p:spPr>
          <a:xfrm>
            <a:off x="843702" y="1828800"/>
            <a:ext cx="7263262" cy="24176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c</a:t>
            </a:r>
            <a:r>
              <a:rPr lang="en-GB" sz="2000" b="1" dirty="0"/>
              <a:t>) Fundamental knowledge about valid natural hazard </a:t>
            </a:r>
            <a:r>
              <a:rPr lang="en-GB" sz="2000" b="1" dirty="0" smtClean="0"/>
              <a:t>legislation</a:t>
            </a:r>
          </a:p>
          <a:p>
            <a:endParaRPr lang="en-GB" sz="2000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c.1) Fundamental knowledge about </a:t>
            </a:r>
            <a:r>
              <a:rPr lang="en-GB" sz="2000" b="1" dirty="0" smtClean="0"/>
              <a:t>national</a:t>
            </a:r>
            <a:r>
              <a:rPr lang="en-GB" sz="2000" dirty="0" smtClean="0"/>
              <a:t> legal situation</a:t>
            </a:r>
            <a:br>
              <a:rPr lang="en-GB" sz="2000" dirty="0" smtClean="0"/>
            </a:br>
            <a:r>
              <a:rPr lang="en-GB" sz="2000" dirty="0" smtClean="0"/>
              <a:t>c.2) Awareness about </a:t>
            </a:r>
            <a:r>
              <a:rPr lang="en-GB" sz="2000" b="1" dirty="0" smtClean="0"/>
              <a:t>higher-level </a:t>
            </a:r>
            <a:r>
              <a:rPr lang="en-GB" sz="2000" dirty="0" smtClean="0"/>
              <a:t>permissions</a:t>
            </a:r>
            <a:br>
              <a:rPr lang="en-GB" sz="2000" dirty="0" smtClean="0"/>
            </a:br>
            <a:r>
              <a:rPr lang="en-GB" sz="2000" dirty="0" smtClean="0"/>
              <a:t>        (EU Floods Directive, EU Water Framework Directive, etc.)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c.3) Knowledge about </a:t>
            </a:r>
            <a:r>
              <a:rPr lang="en-GB" sz="2000" b="1" dirty="0" smtClean="0"/>
              <a:t>responsible</a:t>
            </a:r>
            <a:r>
              <a:rPr lang="en-GB" sz="2000" dirty="0" smtClean="0"/>
              <a:t> institutes and authorities</a:t>
            </a:r>
          </a:p>
        </p:txBody>
      </p:sp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331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Master Academic Studies – NATURAL DISASTER RISK MANAGEMENT </a:t>
            </a:r>
          </a:p>
          <a:p>
            <a:r>
              <a:rPr lang="en-US" dirty="0" smtClean="0"/>
              <a:t>Title: Master engineer for protection from catastrophic events and fire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sr-Cyrl-R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838200"/>
            <a:ext cx="609600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697</Words>
  <Application>Microsoft Office PowerPoint</Application>
  <PresentationFormat>On-screen Show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Development of master curricula for natural disasters risk management in Western Balkan countries</vt:lpstr>
      <vt:lpstr> 2. Curriculum Development</vt:lpstr>
      <vt:lpstr>Analysis of EU master curricula</vt:lpstr>
      <vt:lpstr>Catalogue of competencies</vt:lpstr>
      <vt:lpstr>Catalogue of competencies</vt:lpstr>
      <vt:lpstr>Catalogue of competencies</vt:lpstr>
      <vt:lpstr>Catalogue of competencies</vt:lpstr>
      <vt:lpstr>    </vt:lpstr>
      <vt:lpstr>     </vt:lpstr>
      <vt:lpstr>  Impact   </vt:lpstr>
      <vt:lpstr>    </vt:lpstr>
      <vt:lpstr>   Relevance of the activities to the project objectives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ibcm224</cp:lastModifiedBy>
  <cp:revision>66</cp:revision>
  <dcterms:created xsi:type="dcterms:W3CDTF">2006-08-16T00:00:00Z</dcterms:created>
  <dcterms:modified xsi:type="dcterms:W3CDTF">2018-06-26T07:59:28Z</dcterms:modified>
</cp:coreProperties>
</file>